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4" r:id="rId4"/>
    <p:sldId id="674" r:id="rId5"/>
    <p:sldId id="675" r:id="rId6"/>
    <p:sldId id="677" r:id="rId7"/>
    <p:sldId id="700" r:id="rId8"/>
    <p:sldId id="678" r:id="rId9"/>
    <p:sldId id="679" r:id="rId10"/>
    <p:sldId id="680" r:id="rId11"/>
    <p:sldId id="687" r:id="rId12"/>
    <p:sldId id="688" r:id="rId13"/>
    <p:sldId id="689" r:id="rId14"/>
    <p:sldId id="690" r:id="rId15"/>
    <p:sldId id="691" r:id="rId16"/>
    <p:sldId id="693" r:id="rId17"/>
    <p:sldId id="694" r:id="rId18"/>
    <p:sldId id="696" r:id="rId19"/>
    <p:sldId id="697" r:id="rId20"/>
    <p:sldId id="692" r:id="rId21"/>
    <p:sldId id="698" r:id="rId22"/>
    <p:sldId id="69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99" d="100"/>
          <a:sy n="99" d="100"/>
        </p:scale>
        <p:origin x="36" y="-20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5A854-4C55-BD4F-58ED-D3B01C233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411CE4-C301-BF77-01E1-9F1E2C08D0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D21FD4-0908-E32F-1D85-2C979E1E1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856DB3-0631-CD8C-B7FD-C5E4A6F90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8453B1-B11F-A2DD-EA85-5FB69841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35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CC1B2-7907-264C-1069-65B127BB6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314D6E-EDDB-E206-4841-4E2B7B70C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55C5AA-E517-D427-4EA9-5126AEA8B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D4AB1-A0C0-B5DB-B768-6C9E6C22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8493E-911D-9168-2667-60854F20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272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50BC75-4D5A-C115-F9E1-66E680F91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2CB228-CBD3-C21F-948B-10034F07C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AA67F9-DA50-0005-BF8E-35B302CA9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0776A-C616-1173-8917-71BF15B9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831D0E-95CC-8D9D-E9D4-C6DD0C8B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174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8EE5C-0E4E-5053-8E3E-0EEAE2F84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C5E68-2A36-FA07-5B5B-1AF30F273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9628E8-9DAA-9EF1-91BF-D1743DBE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7FE25E-5668-054D-8A84-70885D26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03EF4-03B7-A214-9B55-903C54A06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8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005AF-3B14-C981-DAE0-0465C4A77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BBA58A-0561-AB5C-E8FC-CE9150D5A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1F5396-FEA0-A6DC-AC70-0A3F3E0A5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5C8E2F-D022-F318-7DF7-8D9F771F9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BD52A3-CEFB-2734-75E9-6E8B07164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393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C92AC-BD81-5E39-D50E-39803081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177B3-E1E8-C72B-D08F-5243737FF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311FB1-97B8-B72C-DCD7-3886F8BAF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1FD081-3CFF-638B-94FD-0D3EA1946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4E4AE3-6BD6-C1E5-706C-B9A77F4BF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DE8FC8-9C29-1BF2-7F36-2AD7B999F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492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EBE20-48F1-C52F-A987-2F864953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C33CE3-ACE7-2ABE-4E12-BBA166B4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C5C7AB-8347-4DBE-7140-CC6105B20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CF41AC-0119-5767-2675-6F8EDA56E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0B2DD1-BC08-C57D-94D5-852B0286E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DE76E3-E291-9A58-4CFE-05F306F6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756A7D-3774-B44B-D7D3-03CF2BBF7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141D72-35B8-43D1-4902-CB58B0215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306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C2BDC-B325-DB16-E649-A4213B458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EABACD-96BF-F36A-3206-EF7D54B5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451326-D88A-AF57-2F9E-883585B8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8B2692-738A-31E4-AF95-32754EC9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80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B8D0AD-66AA-9C6B-B4E6-4A47D74E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6AB48-4240-85EF-931D-1DB6F21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270638-754B-EA14-9310-E39FAB6AE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07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91621-3760-907A-FD75-186EAD936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2C9A03-1703-8D9B-126A-822385EDB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573641-1E61-7131-2501-96086C60E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F3B7FB-5D7C-64FA-3257-7EFA7ED47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900535-0EA6-58A1-761F-F1B53EE86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012DB0-B37E-9170-2185-0887949E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357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B8802-3E3A-8E61-B34F-9769C3AC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42D969-6C71-27D2-8DB9-90304A1EE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32B860-F13C-7CF6-0D86-4FECB916D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DAAF8D-0D41-D77F-7DF3-B26A48974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4882FB-05A7-FB91-B913-D096E3F8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402C24-4ABC-D490-7E52-F501851D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053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1F16F9-A74B-4C4F-C60E-7F0C261AA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C5C635-8482-0BDF-CB23-C2518D209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A994F-569A-8605-5498-E5BEA9F4B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7C59D-EA12-436B-8475-F05DEBA475C4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08F77C-4312-3B3A-9E0E-7F3B2838F5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4A44DA-74B6-17CE-F36C-54F921D706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96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CD81B-FB07-BEDB-0368-07023F674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9987"/>
            <a:ext cx="9144000" cy="2387600"/>
          </a:xfrm>
        </p:spPr>
        <p:txBody>
          <a:bodyPr/>
          <a:lstStyle/>
          <a:p>
            <a:r>
              <a:rPr lang="en-US" altLang="ko-KR" dirty="0"/>
              <a:t>AI 12</a:t>
            </a:r>
            <a:r>
              <a:rPr lang="ko-KR" altLang="en-US" dirty="0"/>
              <a:t>주차 생성 모델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en-US" altLang="ko-KR" dirty="0"/>
              <a:t>Stable Diffusion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0778A1-1140-9F79-696E-C03DD97FA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9662"/>
            <a:ext cx="9144000" cy="1655762"/>
          </a:xfrm>
        </p:spPr>
        <p:txBody>
          <a:bodyPr/>
          <a:lstStyle/>
          <a:p>
            <a:r>
              <a:rPr lang="ko-KR" altLang="en-US" dirty="0"/>
              <a:t>이미지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 생성</a:t>
            </a:r>
          </a:p>
        </p:txBody>
      </p:sp>
    </p:spTree>
    <p:extLst>
      <p:ext uri="{BB962C8B-B14F-4D97-AF65-F5344CB8AC3E}">
        <p14:creationId xmlns:p14="http://schemas.microsoft.com/office/powerpoint/2010/main" val="122966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0A9DA-C1FB-AE9E-03BE-5E74DE59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 </a:t>
            </a:r>
            <a:r>
              <a:rPr lang="ko-KR" altLang="en-US" dirty="0"/>
              <a:t>처리 순서</a:t>
            </a:r>
          </a:p>
        </p:txBody>
      </p:sp>
      <p:pic>
        <p:nvPicPr>
          <p:cNvPr id="6" name="내용 개체 틀 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71FDC569-C6A5-BBA1-F864-620BE06285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85204"/>
            <a:ext cx="5181600" cy="2432179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C6963A-F1AC-6F51-DF2E-397AC7B0C8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가짜</a:t>
            </a:r>
            <a:r>
              <a:rPr lang="en-US" altLang="ko-KR" dirty="0"/>
              <a:t>, </a:t>
            </a:r>
            <a:r>
              <a:rPr lang="ko-KR" altLang="en-US" dirty="0"/>
              <a:t>진짜 이미지를 판별자를 통해 판별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판별한 결과값을 통해 </a:t>
            </a:r>
            <a:r>
              <a:rPr lang="en-US" altLang="ko-KR" dirty="0"/>
              <a:t>loss </a:t>
            </a:r>
            <a:r>
              <a:rPr lang="ko-KR" altLang="en-US" dirty="0"/>
              <a:t>추출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가짜에 대한 </a:t>
            </a:r>
            <a:r>
              <a:rPr lang="en-US" altLang="ko-KR" dirty="0"/>
              <a:t>loss</a:t>
            </a:r>
            <a:r>
              <a:rPr lang="ko-KR" altLang="en-US" dirty="0"/>
              <a:t>를 생성자에게 학습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가짜 </a:t>
            </a:r>
            <a:r>
              <a:rPr lang="en-US" altLang="ko-KR" dirty="0"/>
              <a:t>+ </a:t>
            </a:r>
            <a:r>
              <a:rPr lang="ko-KR" altLang="en-US" dirty="0"/>
              <a:t>진짜에 대한 </a:t>
            </a:r>
            <a:r>
              <a:rPr lang="en-US" altLang="ko-KR" dirty="0"/>
              <a:t>loss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파별자에게 학습</a:t>
            </a:r>
          </a:p>
        </p:txBody>
      </p:sp>
    </p:spTree>
    <p:extLst>
      <p:ext uri="{BB962C8B-B14F-4D97-AF65-F5344CB8AC3E}">
        <p14:creationId xmlns:p14="http://schemas.microsoft.com/office/powerpoint/2010/main" val="3693000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53C3D7-F3D6-467A-6B5B-A545FA04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Cycle GAN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1AD2D9-33D9-0E01-FB7A-5EA594B2EF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/>
              <a:t>특징이 다른 두 도메인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 </a:t>
            </a:r>
            <a:r>
              <a:rPr lang="ko-KR" altLang="en-US" dirty="0"/>
              <a:t>데이터만 가지고 온전히 변환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703D1D7-25EA-EE7A-6B42-33E983F5629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76" y="2296973"/>
            <a:ext cx="5781225" cy="327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992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3EFECC-DF04-871F-4BF5-7C1002D87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SRGAN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0F8A1E-2AA8-7EB7-1D05-998D11EA2B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/>
              <a:t>생성자는 저해상도 이미지를 입력으로 가짜 고해상도 이미지를 생성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판별자는 가짜</a:t>
            </a:r>
            <a:r>
              <a:rPr lang="en-US" altLang="ko-KR" dirty="0"/>
              <a:t>, </a:t>
            </a:r>
            <a:r>
              <a:rPr lang="ko-KR" altLang="en-US" dirty="0"/>
              <a:t>진짜 고해상도 이미지 판별</a:t>
            </a:r>
            <a:endParaRPr lang="en-US" altLang="ko-KR" dirty="0"/>
          </a:p>
        </p:txBody>
      </p:sp>
      <p:pic>
        <p:nvPicPr>
          <p:cNvPr id="3074" name="Picture 2" descr="SRGAN | TheAILearner">
            <a:extLst>
              <a:ext uri="{FF2B5EF4-FFF2-40B4-BE49-F238E27FC236}">
                <a16:creationId xmlns:a16="http://schemas.microsoft.com/office/drawing/2014/main" id="{44EB9959-10F5-C397-71A8-E47E27ECB38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2344409"/>
            <a:ext cx="5918200" cy="3324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001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A241F-6F05-F93D-1A18-D451B9088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DCGAN?</a:t>
            </a:r>
            <a:endParaRPr lang="ko-KR" altLang="en-US" dirty="0"/>
          </a:p>
        </p:txBody>
      </p:sp>
      <p:pic>
        <p:nvPicPr>
          <p:cNvPr id="6" name="내용 개체 틀 5" descr="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B585E704-52A2-D756-C360-E35D8F46FE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833" y="0"/>
            <a:ext cx="5181600" cy="2367556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BF131A-E147-6621-C223-84911EAC4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8596" y="2209147"/>
            <a:ext cx="6884004" cy="4351338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생성 모델을 </a:t>
            </a:r>
            <a:r>
              <a:rPr lang="en-US" altLang="ko-KR" dirty="0"/>
              <a:t>CNN</a:t>
            </a:r>
            <a:r>
              <a:rPr lang="ko-KR" altLang="en-US" dirty="0"/>
              <a:t>를 연산을 역으로 함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(Transposed Convolution 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일반적인 </a:t>
            </a:r>
            <a:r>
              <a:rPr lang="en-US" altLang="ko-KR" dirty="0"/>
              <a:t>CNN </a:t>
            </a:r>
            <a:r>
              <a:rPr lang="ko-KR" altLang="en-US" dirty="0"/>
              <a:t>연산은 </a:t>
            </a:r>
            <a:r>
              <a:rPr lang="en-US" altLang="ko-KR" dirty="0" err="1"/>
              <a:t>downsampling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Transposed Convolution </a:t>
            </a:r>
            <a:r>
              <a:rPr lang="ko-KR" altLang="en-US" dirty="0"/>
              <a:t>는 </a:t>
            </a:r>
            <a:r>
              <a:rPr lang="en-US" altLang="ko-KR" dirty="0" err="1"/>
              <a:t>upsampling</a:t>
            </a:r>
            <a:endParaRPr lang="ko-KR" altLang="en-US" dirty="0"/>
          </a:p>
        </p:txBody>
      </p:sp>
      <p:pic>
        <p:nvPicPr>
          <p:cNvPr id="8" name="그림 7" descr="텍스트, 영수증, 도표, 스크린샷이(가) 표시된 사진&#10;&#10;자동 생성된 설명">
            <a:extLst>
              <a:ext uri="{FF2B5EF4-FFF2-40B4-BE49-F238E27FC236}">
                <a16:creationId xmlns:a16="http://schemas.microsoft.com/office/drawing/2014/main" id="{B0514CEA-27AE-9AA0-C828-C6BFD2314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67" y="1664181"/>
            <a:ext cx="3741662" cy="4993793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2FEFF91-D8B1-0567-69E1-96E8FDA12987}"/>
              </a:ext>
            </a:extLst>
          </p:cNvPr>
          <p:cNvSpPr/>
          <p:nvPr/>
        </p:nvSpPr>
        <p:spPr>
          <a:xfrm>
            <a:off x="1153544" y="3619327"/>
            <a:ext cx="1547711" cy="2773084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097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5070B-E312-57CB-4DD1-31CAC6A7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Transposed Convolution (</a:t>
            </a:r>
            <a:r>
              <a:rPr lang="en-US" altLang="ko-KR" dirty="0" err="1"/>
              <a:t>Upsampling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FC5D272-9F7E-2A7B-5F77-CB68AF389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62599" y="1825624"/>
            <a:ext cx="6413501" cy="481647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altLang="ko-KR" dirty="0"/>
              <a:t>Transposed</a:t>
            </a:r>
            <a:r>
              <a:rPr lang="ko-KR" altLang="en-US" dirty="0"/>
              <a:t>라는 단어를 붙여진 것으로 </a:t>
            </a:r>
            <a:r>
              <a:rPr lang="en-US" altLang="ko-KR" dirty="0"/>
              <a:t>CNN </a:t>
            </a:r>
            <a:r>
              <a:rPr lang="ko-KR" altLang="en-US" dirty="0"/>
              <a:t>연산의 반대 의미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dirty="0"/>
              <a:t>CNN </a:t>
            </a:r>
            <a:r>
              <a:rPr lang="ko-KR" altLang="en-US" dirty="0"/>
              <a:t>연산하면 할수록 </a:t>
            </a:r>
            <a:r>
              <a:rPr lang="en-US" altLang="ko-KR" dirty="0" err="1"/>
              <a:t>OutPut</a:t>
            </a:r>
            <a:r>
              <a:rPr lang="en-US" altLang="ko-KR" dirty="0"/>
              <a:t> </a:t>
            </a:r>
            <a:r>
              <a:rPr lang="ko-KR" altLang="en-US" dirty="0"/>
              <a:t>사이즈가 </a:t>
            </a:r>
            <a:r>
              <a:rPr lang="ko-KR" altLang="en-US" dirty="0" err="1"/>
              <a:t>작아짐</a:t>
            </a:r>
            <a:endParaRPr lang="en-US" altLang="ko-KR" dirty="0"/>
          </a:p>
          <a:p>
            <a:pPr lvl="1">
              <a:lnSpc>
                <a:spcPct val="160000"/>
              </a:lnSpc>
            </a:pPr>
            <a:r>
              <a:rPr lang="ko-KR" altLang="en-US" dirty="0" err="1"/>
              <a:t>작아짐</a:t>
            </a:r>
            <a:r>
              <a:rPr lang="ko-KR" altLang="en-US" dirty="0"/>
              <a:t> </a:t>
            </a:r>
            <a:r>
              <a:rPr lang="en-US" altLang="ko-KR" dirty="0"/>
              <a:t>= </a:t>
            </a:r>
            <a:r>
              <a:rPr lang="ko-KR" altLang="en-US" dirty="0"/>
              <a:t> </a:t>
            </a:r>
            <a:r>
              <a:rPr lang="en-US" altLang="ko-KR" dirty="0" err="1"/>
              <a:t>downsampling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dirty="0"/>
              <a:t>CNN </a:t>
            </a:r>
            <a:r>
              <a:rPr lang="ko-KR" altLang="en-US" dirty="0"/>
              <a:t>역으로 계산하는 것은 </a:t>
            </a:r>
            <a:r>
              <a:rPr lang="en-US" altLang="ko-KR" dirty="0" err="1"/>
              <a:t>OutPut</a:t>
            </a:r>
            <a:r>
              <a:rPr lang="en-US" altLang="ko-KR" dirty="0"/>
              <a:t> </a:t>
            </a:r>
            <a:r>
              <a:rPr lang="ko-KR" altLang="en-US" dirty="0"/>
              <a:t>사이즈가 커짐</a:t>
            </a:r>
            <a:r>
              <a:rPr lang="en-US" altLang="ko-KR" dirty="0"/>
              <a:t>.</a:t>
            </a:r>
          </a:p>
          <a:p>
            <a:pPr lvl="1">
              <a:lnSpc>
                <a:spcPct val="160000"/>
              </a:lnSpc>
            </a:pPr>
            <a:r>
              <a:rPr lang="ko-KR" altLang="en-US" dirty="0"/>
              <a:t>커짐 </a:t>
            </a:r>
            <a:r>
              <a:rPr lang="en-US" altLang="ko-KR" dirty="0"/>
              <a:t>= </a:t>
            </a:r>
            <a:r>
              <a:rPr lang="en-US" altLang="ko-KR" dirty="0" err="1"/>
              <a:t>Upsampling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dirty="0"/>
              <a:t>Convolution </a:t>
            </a:r>
            <a:r>
              <a:rPr lang="ko-KR" altLang="en-US" dirty="0"/>
              <a:t>적분한 것임</a:t>
            </a:r>
            <a:r>
              <a:rPr lang="en-US" altLang="ko-KR" dirty="0"/>
              <a:t>. </a:t>
            </a:r>
            <a:r>
              <a:rPr lang="ko-KR" altLang="en-US" dirty="0"/>
              <a:t>적분하는 과정에서 완벽하게 복구는 못하나</a:t>
            </a:r>
            <a:r>
              <a:rPr lang="en-US" altLang="ko-KR" dirty="0"/>
              <a:t>, </a:t>
            </a:r>
            <a:r>
              <a:rPr lang="ko-KR" altLang="en-US" dirty="0"/>
              <a:t>근사해짐</a:t>
            </a:r>
            <a:r>
              <a:rPr lang="en-US" altLang="ko-KR" dirty="0"/>
              <a:t>.</a:t>
            </a:r>
          </a:p>
          <a:p>
            <a:pPr lvl="1">
              <a:lnSpc>
                <a:spcPct val="160000"/>
              </a:lnSpc>
            </a:pPr>
            <a:r>
              <a:rPr lang="ko-KR" altLang="en-US" dirty="0"/>
              <a:t>학습을 통해 최적의 </a:t>
            </a:r>
            <a:r>
              <a:rPr lang="en-US" altLang="ko-KR" dirty="0"/>
              <a:t>Kernel </a:t>
            </a:r>
            <a:r>
              <a:rPr lang="ko-KR" altLang="en-US" dirty="0"/>
              <a:t>탐색</a:t>
            </a:r>
            <a:endParaRPr lang="en-US" altLang="ko-KR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E27BAC4-4153-9AFA-F5F5-B1D881A4548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74578"/>
            <a:ext cx="3416300" cy="3626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B1FADDA-FC70-212B-86FB-36D4E60D2DF3}"/>
              </a:ext>
            </a:extLst>
          </p:cNvPr>
          <p:cNvSpPr/>
          <p:nvPr/>
        </p:nvSpPr>
        <p:spPr>
          <a:xfrm>
            <a:off x="1606550" y="2008642"/>
            <a:ext cx="1504950" cy="880842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4D95AC9-7014-4790-6E4B-20C2E7D240E4}"/>
              </a:ext>
            </a:extLst>
          </p:cNvPr>
          <p:cNvSpPr/>
          <p:nvPr/>
        </p:nvSpPr>
        <p:spPr>
          <a:xfrm>
            <a:off x="1079500" y="3080439"/>
            <a:ext cx="2946400" cy="1999562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E402EC-F4B3-8A67-567A-ACBADFA58551}"/>
              </a:ext>
            </a:extLst>
          </p:cNvPr>
          <p:cNvSpPr txBox="1"/>
          <p:nvPr/>
        </p:nvSpPr>
        <p:spPr>
          <a:xfrm>
            <a:off x="1902008" y="1443745"/>
            <a:ext cx="914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Input</a:t>
            </a:r>
            <a:endParaRPr lang="ko-KR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746309-CF0C-AC5F-64C0-27606BF32C08}"/>
              </a:ext>
            </a:extLst>
          </p:cNvPr>
          <p:cNvSpPr txBox="1"/>
          <p:nvPr/>
        </p:nvSpPr>
        <p:spPr>
          <a:xfrm>
            <a:off x="4044950" y="4618336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Output</a:t>
            </a:r>
            <a:endParaRPr lang="ko-KR" altLang="en-US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86B5036-B31A-6C76-6FAC-C9537B9EB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76"/>
          <a:stretch/>
        </p:blipFill>
        <p:spPr bwMode="auto">
          <a:xfrm>
            <a:off x="650875" y="5175485"/>
            <a:ext cx="3717925" cy="163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418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E2980E-749E-EC4E-2901-19BE4ACF5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Transposed Convolution </a:t>
            </a:r>
            <a:r>
              <a:rPr lang="ko-KR" altLang="en-US" dirty="0"/>
              <a:t>연산구조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DFB0C6-29B8-3B96-CE8D-E578B337B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48325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말 그대로 </a:t>
            </a:r>
            <a:r>
              <a:rPr lang="en-US" altLang="ko-KR" dirty="0"/>
              <a:t>CNN</a:t>
            </a:r>
            <a:r>
              <a:rPr lang="ko-KR" altLang="en-US" dirty="0"/>
              <a:t> 역 연산 작용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옆 이미지처럼 </a:t>
            </a:r>
            <a:r>
              <a:rPr lang="en-US" altLang="ko-KR" dirty="0"/>
              <a:t>Input Filter </a:t>
            </a:r>
            <a:r>
              <a:rPr lang="ko-KR" altLang="en-US" dirty="0"/>
              <a:t>를 각 자리에 곱하여 각 자리에 놓아두는 형태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CNN </a:t>
            </a:r>
            <a:r>
              <a:rPr lang="ko-KR" altLang="en-US" dirty="0"/>
              <a:t>옵션 중 </a:t>
            </a:r>
            <a:r>
              <a:rPr lang="en-US" altLang="ko-KR" dirty="0"/>
              <a:t>padding, strid</a:t>
            </a:r>
            <a:r>
              <a:rPr lang="ko-KR" altLang="en-US" dirty="0"/>
              <a:t>에 따라 </a:t>
            </a:r>
            <a:r>
              <a:rPr lang="en-US" altLang="ko-KR" dirty="0"/>
              <a:t>Output </a:t>
            </a:r>
            <a:r>
              <a:rPr lang="ko-KR" altLang="en-US" dirty="0"/>
              <a:t>사이즈 영향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71A2606-6A63-6857-F13B-ED9A7840F36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78" b="12120"/>
          <a:stretch/>
        </p:blipFill>
        <p:spPr bwMode="auto">
          <a:xfrm>
            <a:off x="337591" y="2206173"/>
            <a:ext cx="5500167" cy="348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976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E8548E67-64CA-16E7-CE48-D10436F3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(Stable)Diffusion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39081A05-FC28-09A1-E847-85B0CE645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208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A5AC1CD-8F28-704F-E19D-E654762D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Stable Diffusion?</a:t>
            </a:r>
            <a:endParaRPr lang="ko-KR" altLang="en-US" dirty="0"/>
          </a:p>
        </p:txBody>
      </p:sp>
      <p:pic>
        <p:nvPicPr>
          <p:cNvPr id="3074" name="Picture 2" descr="안정 확산의 조건화 메커니즘">
            <a:extLst>
              <a:ext uri="{FF2B5EF4-FFF2-40B4-BE49-F238E27FC236}">
                <a16:creationId xmlns:a16="http://schemas.microsoft.com/office/drawing/2014/main" id="{95F456AF-D561-E804-90E3-819FBFB8139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1767987"/>
            <a:ext cx="5181600" cy="229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6D55F2-97B8-5912-427D-AA644BEE89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안정적으로 확산</a:t>
            </a:r>
            <a:r>
              <a:rPr lang="en-US" altLang="ko-KR" dirty="0"/>
              <a:t>(</a:t>
            </a:r>
            <a:r>
              <a:rPr lang="ko-KR" altLang="en-US" dirty="0"/>
              <a:t>생성</a:t>
            </a:r>
            <a:r>
              <a:rPr lang="en-US" altLang="ko-KR" dirty="0"/>
              <a:t>)</a:t>
            </a:r>
            <a:r>
              <a:rPr lang="ko-KR" altLang="en-US" dirty="0"/>
              <a:t>하기 위하여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 err="1"/>
              <a:t>입력값</a:t>
            </a:r>
            <a:r>
              <a:rPr lang="en-US" altLang="ko-KR" dirty="0"/>
              <a:t>(Text, Image, Sematic, </a:t>
            </a:r>
            <a:r>
              <a:rPr lang="en-US" altLang="ko-KR" dirty="0" err="1"/>
              <a:t>etc</a:t>
            </a:r>
            <a:r>
              <a:rPr lang="en-US" altLang="ko-KR" dirty="0"/>
              <a:t>…)</a:t>
            </a:r>
          </a:p>
          <a:p>
            <a:pPr lvl="2">
              <a:lnSpc>
                <a:spcPct val="150000"/>
              </a:lnSpc>
            </a:pPr>
            <a:r>
              <a:rPr lang="ko-KR" altLang="en-US" dirty="0"/>
              <a:t>텍스트 인식</a:t>
            </a:r>
            <a:r>
              <a:rPr lang="en-US" altLang="ko-KR" dirty="0"/>
              <a:t>(</a:t>
            </a:r>
            <a:r>
              <a:rPr lang="en-US" altLang="ko-KR" b="1" dirty="0"/>
              <a:t>CLIP</a:t>
            </a:r>
            <a:r>
              <a:rPr lang="en-US" altLang="ko-KR" dirty="0"/>
              <a:t> </a:t>
            </a:r>
            <a:r>
              <a:rPr lang="ko-KR" altLang="en-US" dirty="0"/>
              <a:t>모델</a:t>
            </a:r>
            <a:r>
              <a:rPr lang="en-US" altLang="ko-KR" dirty="0"/>
              <a:t>)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Denoising model(</a:t>
            </a:r>
            <a:r>
              <a:rPr lang="en-US" altLang="ko-KR" b="1" dirty="0"/>
              <a:t>U-Net,</a:t>
            </a:r>
            <a:r>
              <a:rPr lang="ko-KR" altLang="en-US" b="1" dirty="0"/>
              <a:t>인코더</a:t>
            </a:r>
            <a:r>
              <a:rPr lang="en-US" altLang="ko-KR" b="1" dirty="0"/>
              <a:t>-</a:t>
            </a:r>
            <a:r>
              <a:rPr lang="ko-KR" altLang="en-US" b="1" dirty="0" err="1"/>
              <a:t>디코더</a:t>
            </a:r>
            <a:r>
              <a:rPr lang="ko-KR" altLang="en-US" b="1" dirty="0"/>
              <a:t> 방식</a:t>
            </a:r>
            <a:r>
              <a:rPr lang="en-US" altLang="ko-KR" b="1" dirty="0"/>
              <a:t>(VAE)</a:t>
            </a:r>
            <a:r>
              <a:rPr lang="en-US" altLang="ko-KR" dirty="0"/>
              <a:t>)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/>
              <a:t>Attention </a:t>
            </a:r>
            <a:r>
              <a:rPr lang="ko-KR" altLang="en-US" b="1" dirty="0"/>
              <a:t>모델</a:t>
            </a:r>
            <a:r>
              <a:rPr lang="ko-KR" altLang="en-US" dirty="0"/>
              <a:t> 포함</a:t>
            </a:r>
            <a:r>
              <a:rPr lang="en-US" altLang="ko-KR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…</a:t>
            </a:r>
          </a:p>
          <a:p>
            <a:pPr lvl="1"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67AD15C-538C-46D4-9D4D-1E760E53AA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859" y="4140200"/>
            <a:ext cx="2550968" cy="255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197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303F05-A486-1055-69E4-8A6DD98A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Diffusion </a:t>
            </a:r>
            <a:r>
              <a:rPr lang="ko-KR" altLang="en-US" dirty="0"/>
              <a:t>모델 목표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595D98-217C-F760-4CEF-1D90014D13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노이즈를 줄이면서 우리가 원하는 이미지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로 하는 것</a:t>
            </a:r>
            <a:endParaRPr lang="en-US" altLang="ko-KR" dirty="0"/>
          </a:p>
          <a:p>
            <a:r>
              <a:rPr lang="ko-KR" altLang="en-US" dirty="0"/>
              <a:t>이미지를 줄이는 </a:t>
            </a:r>
            <a:r>
              <a:rPr lang="en-US" altLang="ko-KR" dirty="0"/>
              <a:t>Denoise </a:t>
            </a:r>
            <a:r>
              <a:rPr lang="ko-KR" altLang="en-US" dirty="0"/>
              <a:t>기법을 </a:t>
            </a:r>
            <a:r>
              <a:rPr lang="ko-KR" altLang="en-US" dirty="0" err="1"/>
              <a:t>사용해야함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U-Net</a:t>
            </a:r>
            <a:r>
              <a:rPr lang="ko-KR" altLang="en-US" dirty="0"/>
              <a:t> 활용</a:t>
            </a:r>
          </a:p>
        </p:txBody>
      </p:sp>
      <p:pic>
        <p:nvPicPr>
          <p:cNvPr id="4098" name="Picture 2" descr="전방 확산 역 확산">
            <a:extLst>
              <a:ext uri="{FF2B5EF4-FFF2-40B4-BE49-F238E27FC236}">
                <a16:creationId xmlns:a16="http://schemas.microsoft.com/office/drawing/2014/main" id="{6E55CC33-4C5F-8C10-1405-F9BEA985D0D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419360"/>
            <a:ext cx="5181600" cy="116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0448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D3F4B-2EF8-FBBF-2A44-75D355C1B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U-Net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1B7C04-38D7-6B47-054A-82FE04DF8C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우리가 알고 있는 </a:t>
            </a:r>
            <a:r>
              <a:rPr lang="en-US" altLang="ko-KR" b="1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방식과 유사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CNN </a:t>
            </a:r>
            <a:r>
              <a:rPr lang="ko-KR" altLang="en-US" dirty="0"/>
              <a:t>모델을 기반으로 이미지 특성 추출 및 </a:t>
            </a:r>
            <a:r>
              <a:rPr lang="en-US" altLang="ko-KR" dirty="0"/>
              <a:t>CNN </a:t>
            </a:r>
            <a:r>
              <a:rPr lang="ko-KR" altLang="en-US" dirty="0"/>
              <a:t>역 계산함으로써 이미지 생성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b="1" dirty="0"/>
              <a:t>Skip connection</a:t>
            </a:r>
            <a:r>
              <a:rPr lang="ko-KR" altLang="en-US" dirty="0"/>
              <a:t>를 이용하여 각자 레이어에 다른 </a:t>
            </a:r>
            <a:r>
              <a:rPr lang="ko-KR" altLang="en-US" dirty="0" err="1"/>
              <a:t>레이어들간의</a:t>
            </a:r>
            <a:r>
              <a:rPr lang="ko-KR" altLang="en-US" dirty="0"/>
              <a:t> 결합함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이러한 과정을 통해 </a:t>
            </a:r>
            <a:r>
              <a:rPr lang="ko-KR" altLang="en-US" b="1" dirty="0"/>
              <a:t>특성추출 및 복원에 쓰임</a:t>
            </a:r>
          </a:p>
        </p:txBody>
      </p:sp>
      <p:pic>
        <p:nvPicPr>
          <p:cNvPr id="5122" name="Picture 2" descr="U-Net 아키텍처">
            <a:extLst>
              <a:ext uri="{FF2B5EF4-FFF2-40B4-BE49-F238E27FC236}">
                <a16:creationId xmlns:a16="http://schemas.microsoft.com/office/drawing/2014/main" id="{592BFC26-E9C3-D812-EF94-3875943AD73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88190"/>
            <a:ext cx="5181600" cy="242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3687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2CE4A-5A8A-1A81-02B1-AE1E3FA6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Variational</a:t>
            </a:r>
            <a:r>
              <a:rPr lang="ko-KR" altLang="en-US" dirty="0"/>
              <a:t> </a:t>
            </a:r>
            <a:r>
              <a:rPr lang="en-US" altLang="ko-KR" dirty="0"/>
              <a:t>Auto Encoder (VAE)</a:t>
            </a:r>
            <a:endParaRPr lang="ko-KR" altLang="en-US" dirty="0"/>
          </a:p>
        </p:txBody>
      </p:sp>
      <p:pic>
        <p:nvPicPr>
          <p:cNvPr id="4" name="Picture 2" descr="VAE(Varitional Auto-Encoder)를 알아보자">
            <a:extLst>
              <a:ext uri="{FF2B5EF4-FFF2-40B4-BE49-F238E27FC236}">
                <a16:creationId xmlns:a16="http://schemas.microsoft.com/office/drawing/2014/main" id="{59912A32-A0DF-76A4-6759-5AD500A928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869" y="1825625"/>
            <a:ext cx="828826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98F139-EF08-C5C7-7690-ED43BAA1A234}"/>
              </a:ext>
            </a:extLst>
          </p:cNvPr>
          <p:cNvSpPr txBox="1"/>
          <p:nvPr/>
        </p:nvSpPr>
        <p:spPr>
          <a:xfrm>
            <a:off x="1779638" y="6176963"/>
            <a:ext cx="5819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여기에서 </a:t>
            </a:r>
            <a:r>
              <a:rPr lang="en-US" altLang="ko-KR" dirty="0"/>
              <a:t>N(0,1)</a:t>
            </a:r>
            <a:r>
              <a:rPr lang="ko-KR" altLang="en-US" dirty="0"/>
              <a:t>은 </a:t>
            </a:r>
            <a:r>
              <a:rPr lang="en-US" altLang="ko-KR" dirty="0"/>
              <a:t>0~1 </a:t>
            </a:r>
            <a:r>
              <a:rPr lang="ko-KR" altLang="en-US" dirty="0"/>
              <a:t>사이의 실수 </a:t>
            </a:r>
            <a:r>
              <a:rPr lang="en-US" altLang="ko-KR" dirty="0"/>
              <a:t>Random </a:t>
            </a:r>
            <a:r>
              <a:rPr lang="ko-KR" altLang="en-US" dirty="0"/>
              <a:t>값이다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6345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75432-6530-9FCA-C036-E907E4B58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Diffusion </a:t>
            </a:r>
            <a:r>
              <a:rPr lang="ko-KR" altLang="en-US" dirty="0"/>
              <a:t>작동 방식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2E0593-471E-F5B1-6E89-428E82D8FD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/>
              <a:t>주어진 노이즈를 복원함</a:t>
            </a:r>
            <a:r>
              <a:rPr lang="en-US" altLang="ko-KR" dirty="0"/>
              <a:t>(U-Net </a:t>
            </a:r>
            <a:r>
              <a:rPr lang="ko-KR" altLang="en-US" dirty="0"/>
              <a:t>구조</a:t>
            </a:r>
            <a:r>
              <a:rPr lang="en-US" altLang="ko-KR" dirty="0"/>
              <a:t>)</a:t>
            </a:r>
            <a:r>
              <a:rPr lang="ko-KR" altLang="en-US" dirty="0"/>
              <a:t>으로써</a:t>
            </a:r>
            <a:r>
              <a:rPr lang="en-US" altLang="ko-KR" dirty="0"/>
              <a:t>(Denoise) </a:t>
            </a:r>
            <a:r>
              <a:rPr lang="ko-KR" altLang="en-US" dirty="0"/>
              <a:t>점차 이미지로 확산함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146" name="Picture 2" descr="안정된 확산 잠복 공간">
            <a:extLst>
              <a:ext uri="{FF2B5EF4-FFF2-40B4-BE49-F238E27FC236}">
                <a16:creationId xmlns:a16="http://schemas.microsoft.com/office/drawing/2014/main" id="{D53977FF-ED23-808F-428A-AD4A84E79B3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68200"/>
            <a:ext cx="5181600" cy="406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744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D50F9D6A-25EE-FEEA-B23E-0A6B3C8EC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 간략화 구조</a:t>
            </a:r>
          </a:p>
        </p:txBody>
      </p:sp>
      <p:pic>
        <p:nvPicPr>
          <p:cNvPr id="7170" name="Picture 2" descr="훈련 중 안정적인 확산">
            <a:extLst>
              <a:ext uri="{FF2B5EF4-FFF2-40B4-BE49-F238E27FC236}">
                <a16:creationId xmlns:a16="http://schemas.microsoft.com/office/drawing/2014/main" id="{07D048C4-0C6F-6F7B-C390-83E03D356D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263" y="1825625"/>
            <a:ext cx="871347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423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AC204-4F88-F029-6D27-F9E1CB314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Denoise </a:t>
            </a:r>
            <a:r>
              <a:rPr lang="ko-KR" altLang="en-US" dirty="0"/>
              <a:t>여러 번 수행방안</a:t>
            </a:r>
          </a:p>
        </p:txBody>
      </p:sp>
      <p:pic>
        <p:nvPicPr>
          <p:cNvPr id="8194" name="Picture 2" descr="샘플링 중 안정적인 확산">
            <a:extLst>
              <a:ext uri="{FF2B5EF4-FFF2-40B4-BE49-F238E27FC236}">
                <a16:creationId xmlns:a16="http://schemas.microsoft.com/office/drawing/2014/main" id="{F9EE5182-4FCB-95BD-8AB4-FA6675AA4C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669" y="1825625"/>
            <a:ext cx="875666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643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68BDA-D6C1-BD1E-666B-87A5AC92F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확률 분포 추가된 </a:t>
            </a:r>
            <a:r>
              <a:rPr lang="en-US" altLang="ko-KR" dirty="0"/>
              <a:t>Auto Encoder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40404E8-6D36-2ED8-8EA3-CB9F5D54A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확률 </a:t>
            </a:r>
            <a:r>
              <a:rPr lang="ko-KR" altLang="en-US" dirty="0" err="1"/>
              <a:t>분표를</a:t>
            </a:r>
            <a:r>
              <a:rPr lang="ko-KR" altLang="en-US" dirty="0"/>
              <a:t> 적용</a:t>
            </a:r>
            <a:endParaRPr lang="en-US" altLang="ko-KR" dirty="0"/>
          </a:p>
          <a:p>
            <a:pPr lvl="1"/>
            <a:r>
              <a:rPr lang="ko-KR" altLang="en-US" dirty="0"/>
              <a:t>같은 </a:t>
            </a:r>
            <a:r>
              <a:rPr lang="ko-KR" altLang="en-US" dirty="0" err="1"/>
              <a:t>입력값</a:t>
            </a:r>
            <a:r>
              <a:rPr lang="ko-KR" altLang="en-US" dirty="0"/>
              <a:t> </a:t>
            </a:r>
            <a:r>
              <a:rPr lang="en-US" altLang="ko-KR" dirty="0"/>
              <a:t>-&gt; </a:t>
            </a:r>
            <a:r>
              <a:rPr lang="ko-KR" altLang="en-US" dirty="0"/>
              <a:t>각자 다른 출력</a:t>
            </a:r>
            <a:endParaRPr lang="en-US" altLang="ko-KR" dirty="0"/>
          </a:p>
          <a:p>
            <a:r>
              <a:rPr lang="ko-KR" altLang="en-US" dirty="0"/>
              <a:t>확률 분포의 불확실성</a:t>
            </a:r>
            <a:endParaRPr lang="en-US" altLang="ko-KR" dirty="0"/>
          </a:p>
          <a:p>
            <a:pPr lvl="1"/>
            <a:r>
              <a:rPr lang="ko-KR" altLang="en-US" dirty="0"/>
              <a:t>다양한 확률에 의한 잠재 공간이 있기에 정적이 아닌 동적으로 생성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Picture 2" descr="VAE(Varitional Auto-Encoder)를 알아보자">
            <a:extLst>
              <a:ext uri="{FF2B5EF4-FFF2-40B4-BE49-F238E27FC236}">
                <a16:creationId xmlns:a16="http://schemas.microsoft.com/office/drawing/2014/main" id="{83DC3A53-77F3-10D8-7FB7-C61E0115A86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21924"/>
            <a:ext cx="5181600" cy="2720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74DD356-22DB-2B41-99B6-5FA7A0F2A2F3}"/>
              </a:ext>
            </a:extLst>
          </p:cNvPr>
          <p:cNvSpPr/>
          <p:nvPr/>
        </p:nvSpPr>
        <p:spPr>
          <a:xfrm>
            <a:off x="1799302" y="3195483"/>
            <a:ext cx="1966453" cy="946781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474293-8DD5-9FDF-C1EE-5543BC477D22}"/>
              </a:ext>
            </a:extLst>
          </p:cNvPr>
          <p:cNvSpPr/>
          <p:nvPr/>
        </p:nvSpPr>
        <p:spPr>
          <a:xfrm>
            <a:off x="2954594" y="1681315"/>
            <a:ext cx="663678" cy="1514168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DA1F967-146D-54A0-449A-0816CF0D0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899196"/>
              </p:ext>
            </p:extLst>
          </p:nvPr>
        </p:nvGraphicFramePr>
        <p:xfrm>
          <a:off x="914400" y="4664075"/>
          <a:ext cx="10515600" cy="1828800"/>
        </p:xfrm>
        <a:graphic>
          <a:graphicData uri="http://schemas.openxmlformats.org/drawingml/2006/table">
            <a:tbl>
              <a:tblPr firstRow="1" firstCol="1">
                <a:tableStyleId>{7DF18680-E054-41AD-8BC1-D1AEF772440D}</a:tableStyleId>
              </a:tblPr>
              <a:tblGrid>
                <a:gridCol w="2163417">
                  <a:extLst>
                    <a:ext uri="{9D8B030D-6E8A-4147-A177-3AD203B41FA5}">
                      <a16:colId xmlns:a16="http://schemas.microsoft.com/office/drawing/2014/main" val="747836047"/>
                    </a:ext>
                  </a:extLst>
                </a:gridCol>
                <a:gridCol w="4452731">
                  <a:extLst>
                    <a:ext uri="{9D8B030D-6E8A-4147-A177-3AD203B41FA5}">
                      <a16:colId xmlns:a16="http://schemas.microsoft.com/office/drawing/2014/main" val="2898153845"/>
                    </a:ext>
                  </a:extLst>
                </a:gridCol>
                <a:gridCol w="3899452">
                  <a:extLst>
                    <a:ext uri="{9D8B030D-6E8A-4147-A177-3AD203B41FA5}">
                      <a16:colId xmlns:a16="http://schemas.microsoft.com/office/drawing/2014/main" val="10777244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AutoEncoder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VAE (Variational Autoencoder)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42957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/>
                        <a:t>확률적 접근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결정적 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단일 값</a:t>
                      </a:r>
                      <a:r>
                        <a:rPr lang="en-US" altLang="ko-KR" sz="140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확률적 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확률 분포</a:t>
                      </a:r>
                      <a:r>
                        <a:rPr lang="en-US" altLang="ko-KR" sz="140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6168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/>
                        <a:t>잠재 변수 처리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고정된 값으로 변환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확률 분포로 변환 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평균과 분산</a:t>
                      </a:r>
                      <a:r>
                        <a:rPr lang="en-US" altLang="ko-KR" sz="140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9751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/>
                        <a:t>손실 함수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재구성 오류 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단순히 입력과 출력의 차이</a:t>
                      </a:r>
                      <a:r>
                        <a:rPr lang="en-US" altLang="ko-KR" sz="140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/>
                        <a:t>재구성 오류 </a:t>
                      </a:r>
                      <a:r>
                        <a:rPr lang="en-US" altLang="ko-KR" sz="1400" dirty="0"/>
                        <a:t>+ KL-</a:t>
                      </a:r>
                      <a:r>
                        <a:rPr lang="ko-KR" altLang="en-US" sz="1400" dirty="0"/>
                        <a:t>발산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분포 차이 고려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5561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/>
                        <a:t>생성 능력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새로운 데이터 생성에 제한적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/>
                        <a:t>새로운 데이터 생성 가능 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생성 모델</a:t>
                      </a:r>
                      <a:r>
                        <a:rPr lang="en-US" altLang="ko-KR" sz="140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4256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/>
                        <a:t>잠재 공간 해석력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/>
                        <a:t>제한적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/>
                        <a:t>연속적이고 해석 가능한 잠재 공간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60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360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ADAB-8EF5-2FA2-3CCC-6869774A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 </a:t>
            </a:r>
            <a:r>
              <a:rPr lang="ko-KR" altLang="en-US" dirty="0"/>
              <a:t>방식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7" name="내용 개체 틀 6" descr="텍스트, 의류, 만화 영화, 인간의 얼굴이(가) 표시된 사진&#10;&#10;자동 생성된 설명">
            <a:extLst>
              <a:ext uri="{FF2B5EF4-FFF2-40B4-BE49-F238E27FC236}">
                <a16:creationId xmlns:a16="http://schemas.microsoft.com/office/drawing/2014/main" id="{FF5EF4FF-F6DF-417D-D3A7-C64437620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1896269"/>
            <a:ext cx="8458200" cy="4210050"/>
          </a:xfrm>
        </p:spPr>
      </p:pic>
    </p:spTree>
    <p:extLst>
      <p:ext uri="{BB962C8B-B14F-4D97-AF65-F5344CB8AC3E}">
        <p14:creationId xmlns:p14="http://schemas.microsoft.com/office/powerpoint/2010/main" val="1546459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6ACE9-2F96-027C-2A19-67AFCFB2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 </a:t>
            </a:r>
            <a:r>
              <a:rPr lang="ko-KR" altLang="en-US" dirty="0"/>
              <a:t>구조</a:t>
            </a:r>
          </a:p>
        </p:txBody>
      </p:sp>
      <p:pic>
        <p:nvPicPr>
          <p:cNvPr id="5" name="내용 개체 틀 4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35FE7F9F-7BBF-6C75-5EB3-B611232046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9" t="1" r="13562" b="528"/>
          <a:stretch/>
        </p:blipFill>
        <p:spPr>
          <a:xfrm>
            <a:off x="107614" y="3358256"/>
            <a:ext cx="5912187" cy="1146648"/>
          </a:xfr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15BBDC-CEDC-C016-99A3-3844D682AF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생성 모델 </a:t>
            </a:r>
            <a:r>
              <a:rPr lang="en-US" altLang="ko-KR" dirty="0"/>
              <a:t>: </a:t>
            </a:r>
            <a:r>
              <a:rPr lang="ko-KR" altLang="en-US" dirty="0"/>
              <a:t>진짜와 유사한 데이터를 생성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최종목표는 가짜와 진짜 이미지를 구별할 수 없는 수준으로 가짜 이미지 생성하는 것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분류 모델 </a:t>
            </a:r>
            <a:r>
              <a:rPr lang="en-US" altLang="ko-KR" dirty="0"/>
              <a:t>: </a:t>
            </a:r>
            <a:r>
              <a:rPr lang="ko-KR" altLang="en-US" dirty="0"/>
              <a:t>진짜 이미지와 가짜 이미지를 구별하는 목적 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최종 목표 </a:t>
            </a:r>
            <a:r>
              <a:rPr lang="en-US" altLang="ko-KR" dirty="0"/>
              <a:t>: </a:t>
            </a:r>
            <a:r>
              <a:rPr lang="ko-KR" altLang="en-US" dirty="0"/>
              <a:t>가짜 이미지를 가짜라고 잘 분류하는 것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3415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0075F-3FE8-2B64-C7B0-CF065B315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생성 모델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CB55766D-2BD6-2CA3-4296-A26F3F9660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48317"/>
            <a:ext cx="4597400" cy="2482596"/>
          </a:xfrm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9DE2796-919F-1272-2FC6-BE9996AF5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5600" y="1202267"/>
            <a:ext cx="6536266" cy="4974696"/>
          </a:xfrm>
        </p:spPr>
        <p:txBody>
          <a:bodyPr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특정 모델을 기반으로 특정 데이터로 학습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dirty="0"/>
              <a:t>Z</a:t>
            </a:r>
            <a:r>
              <a:rPr lang="ko-KR" altLang="en-US" sz="2400" dirty="0"/>
              <a:t>에서는 알 수 없는 데이터를 기반으로 </a:t>
            </a:r>
            <a:r>
              <a:rPr lang="en-US" altLang="ko-KR" sz="2400" dirty="0"/>
              <a:t>Input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생성하고자 하는 대상과 유사하게 </a:t>
            </a:r>
            <a:r>
              <a:rPr lang="en-US" altLang="ko-KR" sz="2400" dirty="0"/>
              <a:t>Output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초기 생성 모델은 오토 인코딩 방식으로 구조</a:t>
            </a:r>
          </a:p>
        </p:txBody>
      </p:sp>
    </p:spTree>
    <p:extLst>
      <p:ext uri="{BB962C8B-B14F-4D97-AF65-F5344CB8AC3E}">
        <p14:creationId xmlns:p14="http://schemas.microsoft.com/office/powerpoint/2010/main" val="7209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E617F-30A6-20CC-849A-5BFF3F31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 </a:t>
            </a:r>
            <a:r>
              <a:rPr lang="ko-KR" altLang="en-US" dirty="0"/>
              <a:t>처리 순서</a:t>
            </a:r>
          </a:p>
        </p:txBody>
      </p:sp>
      <p:pic>
        <p:nvPicPr>
          <p:cNvPr id="6" name="내용 개체 틀 5" descr="텍스트, 스크린샷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5A2CA3F-FC63-019C-328C-FDEDF3F2C1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14041"/>
            <a:ext cx="5181600" cy="2574505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07D052-4E5E-063B-3D1E-009A592DB0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/>
              <a:t>생성자 모델 생성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8075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79CB49-DEE9-E7DA-1006-3713916A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</a:t>
            </a:r>
            <a:r>
              <a:rPr lang="ko-KR" altLang="en-US" dirty="0"/>
              <a:t> 처리 순서</a:t>
            </a:r>
          </a:p>
        </p:txBody>
      </p:sp>
      <p:pic>
        <p:nvPicPr>
          <p:cNvPr id="6" name="내용 개체 틀 5" descr="텍스트, 스크린샷, 직사각형, 디자인이(가) 표시된 사진&#10;&#10;자동 생성된 설명">
            <a:extLst>
              <a:ext uri="{FF2B5EF4-FFF2-40B4-BE49-F238E27FC236}">
                <a16:creationId xmlns:a16="http://schemas.microsoft.com/office/drawing/2014/main" id="{56CBAF2E-1271-B893-E580-E9F85605F1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73203"/>
            <a:ext cx="5181600" cy="2656182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1B6F8D-05C0-167B-F383-D320011606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판별자</a:t>
            </a:r>
            <a:r>
              <a:rPr lang="ko-KR" altLang="en-US" dirty="0"/>
              <a:t> 모델 생성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판별자</a:t>
            </a:r>
            <a:r>
              <a:rPr lang="ko-KR" altLang="en-US" dirty="0"/>
              <a:t> 모델을 실제 데이터를 기반으로 학습</a:t>
            </a:r>
          </a:p>
        </p:txBody>
      </p:sp>
    </p:spTree>
    <p:extLst>
      <p:ext uri="{BB962C8B-B14F-4D97-AF65-F5344CB8AC3E}">
        <p14:creationId xmlns:p14="http://schemas.microsoft.com/office/powerpoint/2010/main" val="3619481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B02C5-1207-8746-7330-3EECD5B19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 </a:t>
            </a:r>
            <a:r>
              <a:rPr lang="ko-KR" altLang="en-US" dirty="0"/>
              <a:t>처리 순서</a:t>
            </a:r>
          </a:p>
        </p:txBody>
      </p:sp>
      <p:pic>
        <p:nvPicPr>
          <p:cNvPr id="6" name="내용 개체 틀 5" descr="텍스트, 스크린샷, 직사각형, 디자인이(가) 표시된 사진&#10;&#10;자동 생성된 설명">
            <a:extLst>
              <a:ext uri="{FF2B5EF4-FFF2-40B4-BE49-F238E27FC236}">
                <a16:creationId xmlns:a16="http://schemas.microsoft.com/office/drawing/2014/main" id="{91DCCE6D-9AB2-0B05-6C6E-EE931BC94D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95694"/>
            <a:ext cx="5181600" cy="2611200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2667B2-6D7A-DC25-D552-1C3642FF9F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dirty="0"/>
              <a:t>생성자 모델 구동할 </a:t>
            </a:r>
            <a:r>
              <a:rPr lang="en-US" altLang="ko-KR" dirty="0"/>
              <a:t>Input </a:t>
            </a:r>
            <a:r>
              <a:rPr lang="ko-KR" altLang="en-US" dirty="0"/>
              <a:t>생성</a:t>
            </a:r>
            <a:r>
              <a:rPr lang="en-US" altLang="ko-KR" dirty="0"/>
              <a:t>(</a:t>
            </a:r>
            <a:r>
              <a:rPr lang="ko-KR" altLang="en-US" dirty="0"/>
              <a:t>노이즈 생성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생성자 모델 구동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53643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536</Words>
  <Application>Microsoft Office PowerPoint</Application>
  <PresentationFormat>와이드스크린</PresentationFormat>
  <Paragraphs>96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AI 12주차 생성 모델,  Stable Diffusion</vt:lpstr>
      <vt:lpstr>Variational Auto Encoder (VAE)</vt:lpstr>
      <vt:lpstr>확률 분포 추가된 Auto Encoder</vt:lpstr>
      <vt:lpstr>GAN 방식?</vt:lpstr>
      <vt:lpstr>GAN 구조</vt:lpstr>
      <vt:lpstr>생성 모델</vt:lpstr>
      <vt:lpstr>GAN 처리 순서</vt:lpstr>
      <vt:lpstr>GAN 처리 순서</vt:lpstr>
      <vt:lpstr>GAN 처리 순서</vt:lpstr>
      <vt:lpstr>GAN 처리 순서</vt:lpstr>
      <vt:lpstr>Cycle GAN</vt:lpstr>
      <vt:lpstr>SRGAN</vt:lpstr>
      <vt:lpstr>DCGAN?</vt:lpstr>
      <vt:lpstr>Transposed Convolution (Upsampling)</vt:lpstr>
      <vt:lpstr>Transposed Convolution 연산구조</vt:lpstr>
      <vt:lpstr>(Stable)Diffusion</vt:lpstr>
      <vt:lpstr>Stable Diffusion?</vt:lpstr>
      <vt:lpstr>Diffusion 모델 목표</vt:lpstr>
      <vt:lpstr>U-Net</vt:lpstr>
      <vt:lpstr>Diffusion 작동 방식</vt:lpstr>
      <vt:lpstr>전체 간략화 구조</vt:lpstr>
      <vt:lpstr>Denoise 여러 번 수행방안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정수 박</dc:creator>
  <cp:lastModifiedBy>정수 박</cp:lastModifiedBy>
  <cp:revision>5</cp:revision>
  <dcterms:created xsi:type="dcterms:W3CDTF">2025-03-22T06:12:34Z</dcterms:created>
  <dcterms:modified xsi:type="dcterms:W3CDTF">2025-03-29T09:02:25Z</dcterms:modified>
</cp:coreProperties>
</file>

<file path=docProps/thumbnail.jpeg>
</file>